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7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F5ED7-DB6F-4032-8B37-C6502558430C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C6BB-72EE-4CC2-97CB-8CB280A06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F5ED7-DB6F-4032-8B37-C6502558430C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C6BB-72EE-4CC2-97CB-8CB280A06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F5ED7-DB6F-4032-8B37-C6502558430C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C6BB-72EE-4CC2-97CB-8CB280A06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F5ED7-DB6F-4032-8B37-C6502558430C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C6BB-72EE-4CC2-97CB-8CB280A06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F5ED7-DB6F-4032-8B37-C6502558430C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C6BB-72EE-4CC2-97CB-8CB280A06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F5ED7-DB6F-4032-8B37-C6502558430C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C6BB-72EE-4CC2-97CB-8CB280A06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F5ED7-DB6F-4032-8B37-C6502558430C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C6BB-72EE-4CC2-97CB-8CB280A06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F5ED7-DB6F-4032-8B37-C6502558430C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C6BB-72EE-4CC2-97CB-8CB280A06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F5ED7-DB6F-4032-8B37-C6502558430C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C6BB-72EE-4CC2-97CB-8CB280A06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F5ED7-DB6F-4032-8B37-C6502558430C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C6BB-72EE-4CC2-97CB-8CB280A06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F5ED7-DB6F-4032-8B37-C6502558430C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6C6BB-72EE-4CC2-97CB-8CB280A06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F5ED7-DB6F-4032-8B37-C6502558430C}" type="datetimeFigureOut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6C6BB-72EE-4CC2-97CB-8CB280A062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/>
              <a:t>Yes We Do!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/>
              <a:t>A Catalog of </a:t>
            </a:r>
            <a:r>
              <a:rPr lang="en-US" b="1" i="1" dirty="0" err="1"/>
              <a:t>FlexTraining</a:t>
            </a:r>
            <a:r>
              <a:rPr lang="en-US" b="1" i="1" dirty="0"/>
              <a:t> Features</a:t>
            </a:r>
            <a:endParaRPr lang="en-US" dirty="0"/>
          </a:p>
        </p:txBody>
      </p:sp>
      <p:pic>
        <p:nvPicPr>
          <p:cNvPr id="4" name="Picture 3" descr="just_man_logo.gi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228600"/>
            <a:ext cx="1511644" cy="15878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Can it export to Office 97 or 2000?</a:t>
            </a:r>
          </a:p>
          <a:p>
            <a:r>
              <a:rPr lang="en-US" dirty="0" smtClean="0"/>
              <a:t>Exports formatted table for </a:t>
            </a:r>
          </a:p>
          <a:p>
            <a:pPr>
              <a:buNone/>
            </a:pPr>
            <a:r>
              <a:rPr lang="en-US" dirty="0" smtClean="0"/>
              <a:t>	MS Office import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dirty="0" smtClean="0"/>
              <a:t>Technical Requirements</a:t>
            </a:r>
            <a:endParaRPr lang="en-US" dirty="0"/>
          </a:p>
        </p:txBody>
      </p:sp>
      <p:pic>
        <p:nvPicPr>
          <p:cNvPr id="5" name="Picture 4" descr="office 9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0" y="1828800"/>
            <a:ext cx="2143125" cy="2143125"/>
          </a:xfrm>
          <a:prstGeom prst="rect">
            <a:avLst/>
          </a:prstGeom>
        </p:spPr>
      </p:pic>
      <p:pic>
        <p:nvPicPr>
          <p:cNvPr id="7" name="Picture 6" descr="office 200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4000500"/>
            <a:ext cx="899160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b="1" dirty="0" smtClean="0"/>
              <a:t>Technical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105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Does it allow instant email of report contents?</a:t>
            </a:r>
          </a:p>
          <a:p>
            <a:r>
              <a:rPr lang="en-US" dirty="0" smtClean="0"/>
              <a:t>Toolbar with download and e-mail print options</a:t>
            </a:r>
          </a:p>
          <a:p>
            <a:pPr>
              <a:buNone/>
            </a:pPr>
            <a:r>
              <a:rPr lang="en-US" dirty="0" smtClean="0"/>
              <a:t>Are there standard pre-defined reports?</a:t>
            </a:r>
          </a:p>
          <a:p>
            <a:r>
              <a:rPr lang="en-US" dirty="0" smtClean="0"/>
              <a:t>Includes dynamic data filters for targeted reports.</a:t>
            </a:r>
          </a:p>
          <a:p>
            <a:pPr>
              <a:buNone/>
            </a:pPr>
            <a:r>
              <a:rPr lang="en-US" dirty="0" smtClean="0"/>
              <a:t>Does it create student transcript reports?</a:t>
            </a:r>
          </a:p>
          <a:p>
            <a:r>
              <a:rPr lang="en-US" dirty="0" smtClean="0"/>
              <a:t>Students and administrators can generate transcripts.</a:t>
            </a:r>
          </a:p>
          <a:p>
            <a:pPr>
              <a:buNone/>
            </a:pPr>
            <a:r>
              <a:rPr lang="en-US" dirty="0" smtClean="0"/>
              <a:t>Are there user-defined report columns that filter and sort?</a:t>
            </a:r>
          </a:p>
          <a:p>
            <a:r>
              <a:rPr lang="en-US" dirty="0" smtClean="0"/>
              <a:t>Ad-hoc report generator for custom reporting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Are performance graphs available?</a:t>
            </a:r>
          </a:p>
          <a:p>
            <a:r>
              <a:rPr lang="en-US" dirty="0" smtClean="0"/>
              <a:t>Graphs are available for test results and averages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81000" y="152400"/>
            <a:ext cx="8229600" cy="114300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Technical Requirements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graph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3429000"/>
            <a:ext cx="2466975" cy="1847850"/>
          </a:xfrm>
          <a:prstGeom prst="rect">
            <a:avLst/>
          </a:prstGeom>
        </p:spPr>
      </p:pic>
      <p:pic>
        <p:nvPicPr>
          <p:cNvPr id="7" name="Picture 6" descr="graph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2800" y="2743200"/>
            <a:ext cx="2409825" cy="1895475"/>
          </a:xfrm>
          <a:prstGeom prst="rect">
            <a:avLst/>
          </a:prstGeom>
        </p:spPr>
      </p:pic>
      <p:pic>
        <p:nvPicPr>
          <p:cNvPr id="8" name="Picture 7" descr="graph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48400" y="3505200"/>
            <a:ext cx="2619375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n-US" dirty="0" smtClean="0"/>
              <a:t>Technical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Is test reprinting available?</a:t>
            </a:r>
          </a:p>
          <a:p>
            <a:r>
              <a:rPr lang="en-US" dirty="0" smtClean="0"/>
              <a:t>Can reproduce exact replica of any test at any time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Does it generate reports in PDF format?</a:t>
            </a:r>
          </a:p>
          <a:p>
            <a:r>
              <a:rPr lang="en-US" dirty="0" smtClean="0"/>
              <a:t>Reports can be saved as PDF files</a:t>
            </a:r>
            <a:endParaRPr lang="en-US" dirty="0"/>
          </a:p>
        </p:txBody>
      </p:sp>
      <p:pic>
        <p:nvPicPr>
          <p:cNvPr id="4" name="Picture 3" descr="te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7400" y="2819400"/>
            <a:ext cx="2619375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4638"/>
            <a:ext cx="6096000" cy="1143000"/>
          </a:xfrm>
        </p:spPr>
        <p:txBody>
          <a:bodyPr/>
          <a:lstStyle/>
          <a:p>
            <a:r>
              <a:rPr lang="en-US" dirty="0" smtClean="0"/>
              <a:t>Technical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Can it create custom or ad hoc reports?</a:t>
            </a:r>
          </a:p>
          <a:p>
            <a:r>
              <a:rPr lang="en-US" dirty="0" smtClean="0"/>
              <a:t>Create your own custom reports</a:t>
            </a:r>
          </a:p>
          <a:p>
            <a:pPr>
              <a:buNone/>
            </a:pPr>
            <a:r>
              <a:rPr lang="en-US" dirty="0" smtClean="0"/>
              <a:t>Is there a built-in authoring tool?</a:t>
            </a:r>
          </a:p>
          <a:p>
            <a:r>
              <a:rPr lang="en-US" dirty="0" smtClean="0"/>
              <a:t>Built-in template-based authoring</a:t>
            </a:r>
          </a:p>
          <a:p>
            <a:pPr>
              <a:buNone/>
            </a:pPr>
            <a:r>
              <a:rPr lang="en-US" dirty="0" smtClean="0"/>
              <a:t>Does it allow for remote content authoring over the web or intranet?</a:t>
            </a:r>
          </a:p>
          <a:p>
            <a:r>
              <a:rPr lang="en-US" dirty="0" smtClean="0"/>
              <a:t>Unlimited authors can work on the same course</a:t>
            </a:r>
            <a:endParaRPr lang="en-US" dirty="0"/>
          </a:p>
        </p:txBody>
      </p:sp>
      <p:pic>
        <p:nvPicPr>
          <p:cNvPr id="4" name="Picture 3" descr="technical requirements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0"/>
            <a:ext cx="2133600" cy="1943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74638"/>
            <a:ext cx="5791200" cy="1143000"/>
          </a:xfrm>
        </p:spPr>
        <p:txBody>
          <a:bodyPr/>
          <a:lstStyle/>
          <a:p>
            <a:r>
              <a:rPr lang="en-US" dirty="0" smtClean="0"/>
              <a:t>Technical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Does it require knowledge of HTML/programming?</a:t>
            </a:r>
          </a:p>
          <a:p>
            <a:r>
              <a:rPr lang="en-US" dirty="0" smtClean="0"/>
              <a:t>Easy form-based course-builder and authoring</a:t>
            </a:r>
          </a:p>
          <a:p>
            <a:pPr>
              <a:buNone/>
            </a:pPr>
            <a:r>
              <a:rPr lang="en-US" dirty="0" smtClean="0"/>
              <a:t>Can it control course building permissions?</a:t>
            </a:r>
          </a:p>
          <a:p>
            <a:r>
              <a:rPr lang="en-US" dirty="0" smtClean="0"/>
              <a:t>Limits who can build and edit a course</a:t>
            </a:r>
          </a:p>
          <a:p>
            <a:pPr>
              <a:buNone/>
            </a:pPr>
            <a:r>
              <a:rPr lang="en-US" dirty="0" smtClean="0"/>
              <a:t>Can you integrate streaming video?</a:t>
            </a:r>
          </a:p>
          <a:p>
            <a:r>
              <a:rPr lang="en-US" dirty="0" smtClean="0"/>
              <a:t>Wide variety of multimedia templates and layouts</a:t>
            </a:r>
            <a:endParaRPr lang="en-US" dirty="0"/>
          </a:p>
        </p:txBody>
      </p:sp>
      <p:pic>
        <p:nvPicPr>
          <p:cNvPr id="4" name="Picture 3" descr="technical requirements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0"/>
            <a:ext cx="2133600" cy="1943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74638"/>
            <a:ext cx="5791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Technical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19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Does it support streaming audio/video within online tests?</a:t>
            </a:r>
          </a:p>
          <a:p>
            <a:r>
              <a:rPr lang="en-US" dirty="0" smtClean="0"/>
              <a:t>One video per test, or within each test question</a:t>
            </a:r>
          </a:p>
          <a:p>
            <a:pPr>
              <a:buNone/>
            </a:pPr>
            <a:r>
              <a:rPr lang="en-US" dirty="0" smtClean="0"/>
              <a:t>Can it create multi-branding login pages?</a:t>
            </a:r>
          </a:p>
          <a:p>
            <a:r>
              <a:rPr lang="en-US" dirty="0" smtClean="0"/>
              <a:t>Multi-branding creates unique login pages for companies, brands and landing pages</a:t>
            </a:r>
          </a:p>
          <a:p>
            <a:pPr>
              <a:buNone/>
            </a:pPr>
            <a:r>
              <a:rPr lang="en-US" dirty="0" smtClean="0"/>
              <a:t>Does it have multi-language mode?</a:t>
            </a:r>
          </a:p>
          <a:p>
            <a:r>
              <a:rPr lang="en-US" dirty="0" smtClean="0"/>
              <a:t>Multiple languages for use on all screens throughout the student module. Students choose their language from a list</a:t>
            </a:r>
            <a:endParaRPr lang="en-US" dirty="0"/>
          </a:p>
        </p:txBody>
      </p:sp>
      <p:pic>
        <p:nvPicPr>
          <p:cNvPr id="4" name="Picture 3" descr="technical requirements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0"/>
            <a:ext cx="2133600" cy="1943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6324600" cy="1143000"/>
          </a:xfrm>
        </p:spPr>
        <p:txBody>
          <a:bodyPr/>
          <a:lstStyle/>
          <a:p>
            <a:r>
              <a:rPr lang="en-US" dirty="0" smtClean="0"/>
              <a:t>Technical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1"/>
            <a:ext cx="8229600" cy="4495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Does it have standardized templates for learning screens?</a:t>
            </a:r>
          </a:p>
          <a:p>
            <a:r>
              <a:rPr lang="en-US" dirty="0" smtClean="0"/>
              <a:t>Integrated templates for courses and/or individual screens</a:t>
            </a:r>
          </a:p>
          <a:p>
            <a:pPr>
              <a:buNone/>
            </a:pPr>
            <a:r>
              <a:rPr lang="en-US" dirty="0" smtClean="0"/>
              <a:t>Does it have standardized templates for testing?</a:t>
            </a:r>
          </a:p>
          <a:p>
            <a:r>
              <a:rPr lang="en-US" dirty="0" smtClean="0"/>
              <a:t>User simply enters questions, answers, options</a:t>
            </a:r>
          </a:p>
          <a:p>
            <a:pPr>
              <a:buNone/>
            </a:pPr>
            <a:r>
              <a:rPr lang="en-US" dirty="0" smtClean="0"/>
              <a:t>Can you author multiple lessons simultaneously?</a:t>
            </a:r>
          </a:p>
          <a:p>
            <a:r>
              <a:rPr lang="en-US" dirty="0" smtClean="0"/>
              <a:t>Author course building items separately and then assemble through flexible screen options</a:t>
            </a:r>
            <a:endParaRPr lang="en-US" dirty="0"/>
          </a:p>
        </p:txBody>
      </p:sp>
      <p:pic>
        <p:nvPicPr>
          <p:cNvPr id="4" name="Picture 3" descr="technical requirements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33600" cy="1943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Technical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Is there a menu based administration that defines authoring templates?</a:t>
            </a:r>
          </a:p>
          <a:p>
            <a:r>
              <a:rPr lang="en-US" dirty="0" smtClean="0"/>
              <a:t>Allows copies of tests, content or course structures</a:t>
            </a:r>
          </a:p>
          <a:p>
            <a:pPr>
              <a:buNone/>
            </a:pPr>
            <a:r>
              <a:rPr lang="en-US" dirty="0" smtClean="0"/>
              <a:t>Is there point-and-click, user defined learner interaction?</a:t>
            </a:r>
          </a:p>
          <a:p>
            <a:r>
              <a:rPr lang="en-US" dirty="0" smtClean="0"/>
              <a:t>Exercises, hot spots, pre-tests and post-tests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Technical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Are there interactive Avatars?</a:t>
            </a:r>
          </a:p>
          <a:p>
            <a:r>
              <a:rPr lang="en-US" dirty="0" smtClean="0"/>
              <a:t>Text-to-speech Avatars allow "coaching" and student interaction</a:t>
            </a:r>
          </a:p>
          <a:p>
            <a:pPr>
              <a:buNone/>
            </a:pPr>
            <a:r>
              <a:rPr lang="en-US" dirty="0" smtClean="0"/>
              <a:t>Does it support text, images, multimedia, and flash/video content?</a:t>
            </a:r>
          </a:p>
          <a:p>
            <a:r>
              <a:rPr lang="en-US" dirty="0" smtClean="0"/>
              <a:t>Built-in Authoring tool supports all these plus the system delivers/tracks any web-addressable 3rd-party files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>
            <a:normAutofit/>
          </a:bodyPr>
          <a:lstStyle/>
          <a:p>
            <a:r>
              <a:rPr lang="en-US" b="1" dirty="0"/>
              <a:t>Technical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371600"/>
          <a:ext cx="8534400" cy="525780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810000"/>
                <a:gridCol w="1066800"/>
                <a:gridCol w="3657600"/>
              </a:tblGrid>
              <a:tr h="838201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 the software web-native?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Standard web architecture from top to bottom</a:t>
                      </a:r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 the standard browsers support this software?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IE 5+, Opera, Firefox, Chrome, Safari</a:t>
                      </a:r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Does the software work without special browser plug-ins?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 the system run on the standard database packages?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System runs on ODBC and OLEDB compliant databases (MS Access or SQL Server)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Does it work with SQL 7, 2000, 2005, 2008 and 2012?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Works with SQL 7, 2000, 2005 and 2008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 the source code language compatible?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blipFill>
                      <a:blip r:embed="rId2"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VBScript, JavaScript, ASP, ASP.net, SQL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Technical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Can you preview authored pages?</a:t>
            </a:r>
          </a:p>
          <a:p>
            <a:r>
              <a:rPr lang="en-US" dirty="0" smtClean="0"/>
              <a:t>Previews each page as you build it</a:t>
            </a:r>
          </a:p>
          <a:p>
            <a:pPr>
              <a:buNone/>
            </a:pPr>
            <a:r>
              <a:rPr lang="en-US" dirty="0" smtClean="0"/>
              <a:t>Are there easy navigation controls?</a:t>
            </a:r>
          </a:p>
          <a:p>
            <a:r>
              <a:rPr lang="en-US" dirty="0" smtClean="0"/>
              <a:t>Includes image or text-based navigation bar</a:t>
            </a:r>
          </a:p>
          <a:p>
            <a:pPr>
              <a:buNone/>
            </a:pPr>
            <a:r>
              <a:rPr lang="en-US" dirty="0" smtClean="0"/>
              <a:t>Can courses be burned to CD?</a:t>
            </a:r>
          </a:p>
          <a:p>
            <a:r>
              <a:rPr lang="en-US" dirty="0" smtClean="0"/>
              <a:t>Includes Course CD Export tool</a:t>
            </a:r>
          </a:p>
          <a:p>
            <a:pPr>
              <a:buNone/>
            </a:pPr>
            <a:r>
              <a:rPr lang="en-US" dirty="0" smtClean="0"/>
              <a:t>Can you copy screens between courses?</a:t>
            </a:r>
          </a:p>
          <a:p>
            <a:r>
              <a:rPr lang="en-US" dirty="0" smtClean="0"/>
              <a:t>Copy screens from one course to another with click of a button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Integrity/Completeness Checking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Does system include automated data integrity and setup accuracy checker?</a:t>
            </a:r>
          </a:p>
          <a:p>
            <a:r>
              <a:rPr lang="en-US" dirty="0" smtClean="0"/>
              <a:t>Built-in diagnostics for system setup, course authoring, media library items and student records</a:t>
            </a:r>
          </a:p>
          <a:p>
            <a:pPr>
              <a:buNone/>
            </a:pPr>
            <a:r>
              <a:rPr lang="en-US" dirty="0" smtClean="0"/>
              <a:t>Does it check the following items?</a:t>
            </a:r>
          </a:p>
          <a:p>
            <a:r>
              <a:rPr lang="en-US" dirty="0" smtClean="0"/>
              <a:t>Online tests</a:t>
            </a:r>
          </a:p>
          <a:p>
            <a:r>
              <a:rPr lang="en-US" dirty="0" smtClean="0"/>
              <a:t>Learner profiles / certifications</a:t>
            </a:r>
          </a:p>
          <a:p>
            <a:r>
              <a:rPr lang="en-US" dirty="0" smtClean="0"/>
              <a:t>Valid prerequisites</a:t>
            </a:r>
          </a:p>
          <a:p>
            <a:pPr>
              <a:buNone/>
            </a:pPr>
            <a:r>
              <a:rPr lang="en-US" dirty="0" smtClean="0"/>
              <a:t>These items are validated automatically in a one-click completeness test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Does it offer unattended and automated student enrollment?</a:t>
            </a:r>
          </a:p>
          <a:p>
            <a:r>
              <a:rPr lang="en-US" dirty="0" smtClean="0"/>
              <a:t>Also, feature to add approval step, globally or per class</a:t>
            </a:r>
          </a:p>
          <a:p>
            <a:pPr>
              <a:buNone/>
            </a:pPr>
            <a:r>
              <a:rPr lang="en-US" dirty="0" smtClean="0"/>
              <a:t>Can you import student data from a spreadsheet?</a:t>
            </a:r>
          </a:p>
          <a:p>
            <a:r>
              <a:rPr lang="en-US" dirty="0" smtClean="0"/>
              <a:t>Student import feature walks you through a spreadsheet import process</a:t>
            </a:r>
            <a:endParaRPr lang="en-US" dirty="0"/>
          </a:p>
        </p:txBody>
      </p:sp>
      <p:pic>
        <p:nvPicPr>
          <p:cNvPr id="4" name="Picture 3" descr="enrollment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0" y="457200"/>
            <a:ext cx="4400550" cy="1038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Is a password required? Is it configured by unique ID, user name or email address?</a:t>
            </a:r>
          </a:p>
          <a:p>
            <a:r>
              <a:rPr lang="en-US" dirty="0" smtClean="0"/>
              <a:t>Passwords can be selected by Administrator </a:t>
            </a:r>
          </a:p>
          <a:p>
            <a:pPr>
              <a:buNone/>
            </a:pPr>
            <a:r>
              <a:rPr lang="en-US" dirty="0" smtClean="0"/>
              <a:t>OR </a:t>
            </a:r>
          </a:p>
          <a:p>
            <a:r>
              <a:rPr lang="en-US" dirty="0" smtClean="0"/>
              <a:t>Student can register manually if system is configured that way</a:t>
            </a:r>
          </a:p>
          <a:p>
            <a:pPr>
              <a:buNone/>
            </a:pPr>
            <a:r>
              <a:rPr lang="en-US" dirty="0" smtClean="0"/>
              <a:t>Is the trainer able to define sign-up periods for students?</a:t>
            </a:r>
          </a:p>
          <a:p>
            <a:r>
              <a:rPr lang="en-US" dirty="0" smtClean="0"/>
              <a:t>Start and End dates for enrollment are set per class</a:t>
            </a:r>
            <a:endParaRPr lang="en-US" dirty="0"/>
          </a:p>
        </p:txBody>
      </p:sp>
      <p:pic>
        <p:nvPicPr>
          <p:cNvPr id="4" name="Picture 3" descr="enrollment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381000"/>
            <a:ext cx="4400550" cy="1038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Is there a mechanism for approving the enrollment list?</a:t>
            </a:r>
          </a:p>
          <a:p>
            <a:r>
              <a:rPr lang="en-US" dirty="0" smtClean="0"/>
              <a:t>Approval per class if that option is chosen</a:t>
            </a:r>
          </a:p>
          <a:p>
            <a:pPr>
              <a:buNone/>
            </a:pPr>
            <a:r>
              <a:rPr lang="en-US" dirty="0" smtClean="0"/>
              <a:t>Can you facilitate enrollment for classes other than computer-based training?</a:t>
            </a:r>
          </a:p>
          <a:p>
            <a:r>
              <a:rPr lang="en-US" dirty="0" smtClean="0"/>
              <a:t>Handles classroom training as well as computer-based training</a:t>
            </a:r>
          </a:p>
          <a:p>
            <a:pPr>
              <a:buNone/>
            </a:pPr>
            <a:r>
              <a:rPr lang="en-US" dirty="0" smtClean="0"/>
              <a:t>Can an instructor impose class size limits?</a:t>
            </a:r>
          </a:p>
          <a:p>
            <a:r>
              <a:rPr lang="en-US" dirty="0" smtClean="0"/>
              <a:t>Choose "unlimited" or capped per class</a:t>
            </a:r>
            <a:endParaRPr lang="en-US" dirty="0"/>
          </a:p>
        </p:txBody>
      </p:sp>
      <p:pic>
        <p:nvPicPr>
          <p:cNvPr id="4" name="Picture 3" descr="enrollment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95600" y="0"/>
            <a:ext cx="2800350" cy="1628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Can you use credit card payment for enrollment?</a:t>
            </a:r>
          </a:p>
          <a:p>
            <a:r>
              <a:rPr lang="en-US" dirty="0" smtClean="0"/>
              <a:t>E-commerce may be set system-wide or class-by-class</a:t>
            </a:r>
          </a:p>
          <a:p>
            <a:pPr>
              <a:buNone/>
            </a:pPr>
            <a:r>
              <a:rPr lang="en-US" dirty="0" smtClean="0"/>
              <a:t>Do you have the ability to keep class and student lists completely separate by company or organization?</a:t>
            </a:r>
          </a:p>
          <a:p>
            <a:r>
              <a:rPr lang="en-US" dirty="0" smtClean="0"/>
              <a:t>If activated, each student sees only students and courses from his company, department or organization</a:t>
            </a:r>
            <a:endParaRPr lang="en-US" dirty="0"/>
          </a:p>
        </p:txBody>
      </p:sp>
      <p:pic>
        <p:nvPicPr>
          <p:cNvPr id="4" name="Picture 3" descr="enrollment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1800" y="0"/>
            <a:ext cx="2800350" cy="1628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Is there a mass import facility for student records?</a:t>
            </a:r>
          </a:p>
          <a:p>
            <a:r>
              <a:rPr lang="en-US" dirty="0" smtClean="0"/>
              <a:t>Import from spreadsheet or database at any time</a:t>
            </a:r>
          </a:p>
          <a:p>
            <a:pPr>
              <a:buNone/>
            </a:pPr>
            <a:r>
              <a:rPr lang="en-US" dirty="0" smtClean="0"/>
              <a:t>Can students auto enroll for self-registration?</a:t>
            </a:r>
          </a:p>
          <a:p>
            <a:r>
              <a:rPr lang="en-US" dirty="0" smtClean="0"/>
              <a:t>Option to allow students to automatically enroll in a class or batch of classes upon self registration</a:t>
            </a:r>
            <a:endParaRPr lang="en-US" dirty="0"/>
          </a:p>
        </p:txBody>
      </p:sp>
      <p:pic>
        <p:nvPicPr>
          <p:cNvPr id="4" name="Picture 3" descr="enrollment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2971800" cy="1533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Enrollment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Can students be enrolled via a skill group?</a:t>
            </a:r>
          </a:p>
          <a:p>
            <a:r>
              <a:rPr lang="en-US" dirty="0" smtClean="0"/>
              <a:t>Enroll students in a skill group automatically</a:t>
            </a:r>
          </a:p>
          <a:p>
            <a:pPr>
              <a:buNone/>
            </a:pPr>
            <a:r>
              <a:rPr lang="en-US" dirty="0" smtClean="0"/>
              <a:t>Can default skill groups be assigned to every new student?</a:t>
            </a:r>
          </a:p>
          <a:p>
            <a:r>
              <a:rPr lang="en-US" dirty="0" smtClean="0"/>
              <a:t>Every new registering student can be automatically enrolled in a default skill group</a:t>
            </a:r>
          </a:p>
          <a:p>
            <a:pPr>
              <a:buNone/>
            </a:pPr>
            <a:r>
              <a:rPr lang="en-US" dirty="0" smtClean="0"/>
              <a:t>Is there an auto class enrollment for mass-imported students?</a:t>
            </a:r>
          </a:p>
          <a:p>
            <a:r>
              <a:rPr lang="en-US" dirty="0" smtClean="0"/>
              <a:t>Load students immediately into selected classes</a:t>
            </a:r>
            <a:endParaRPr lang="en-US" dirty="0"/>
          </a:p>
        </p:txBody>
      </p:sp>
      <p:pic>
        <p:nvPicPr>
          <p:cNvPr id="4" name="Picture 3" descr="enrollment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52400"/>
            <a:ext cx="2971800" cy="1533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Can it send emails for bulk student imports?</a:t>
            </a:r>
          </a:p>
          <a:p>
            <a:r>
              <a:rPr lang="en-US" dirty="0" smtClean="0"/>
              <a:t>After a bulk import of students, emails are automatically sent to students</a:t>
            </a:r>
          </a:p>
          <a:p>
            <a:pPr>
              <a:buNone/>
            </a:pPr>
            <a:r>
              <a:rPr lang="en-US" dirty="0" smtClean="0"/>
              <a:t>Can it email an enrollment notice to students?</a:t>
            </a:r>
          </a:p>
          <a:p>
            <a:r>
              <a:rPr lang="en-US" dirty="0" smtClean="0"/>
              <a:t>Send emails to students when the administrator enrolls them into a skill group</a:t>
            </a:r>
          </a:p>
          <a:p>
            <a:pPr>
              <a:buNone/>
            </a:pPr>
            <a:r>
              <a:rPr lang="en-US" dirty="0" smtClean="0"/>
              <a:t>Do students have login options?</a:t>
            </a:r>
          </a:p>
          <a:p>
            <a:r>
              <a:rPr lang="en-US" dirty="0" smtClean="0"/>
              <a:t>Students can login with either email or a unique ID</a:t>
            </a:r>
          </a:p>
          <a:p>
            <a:pPr>
              <a:buNone/>
            </a:pPr>
            <a:r>
              <a:rPr lang="en-US" dirty="0" smtClean="0"/>
              <a:t>Is there a waiting list available when maximum enrollment is met?</a:t>
            </a:r>
          </a:p>
          <a:p>
            <a:r>
              <a:rPr lang="en-US" dirty="0" smtClean="0"/>
              <a:t>Can set it up for the next student in line to be automatically enrolled</a:t>
            </a:r>
            <a:endParaRPr lang="en-US" dirty="0"/>
          </a:p>
        </p:txBody>
      </p:sp>
      <p:pic>
        <p:nvPicPr>
          <p:cNvPr id="4" name="Picture 3" descr="enrollment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228600"/>
            <a:ext cx="4286250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457200"/>
            <a:ext cx="22098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Does it support different types of testing formats?</a:t>
            </a:r>
          </a:p>
          <a:p>
            <a:r>
              <a:rPr lang="en-US" dirty="0" smtClean="0"/>
              <a:t>Multiple choice, true/false, hot spot and checkbox options</a:t>
            </a:r>
          </a:p>
          <a:p>
            <a:pPr>
              <a:buNone/>
            </a:pPr>
            <a:r>
              <a:rPr lang="en-US" dirty="0" smtClean="0"/>
              <a:t>Is there a user-defined number of test attempts allowed?</a:t>
            </a:r>
          </a:p>
          <a:p>
            <a:r>
              <a:rPr lang="en-US" dirty="0" smtClean="0"/>
              <a:t>Define on test-by-test basis</a:t>
            </a:r>
          </a:p>
          <a:p>
            <a:pPr>
              <a:buNone/>
            </a:pPr>
            <a:r>
              <a:rPr lang="en-US" dirty="0" smtClean="0"/>
              <a:t>Is there a user-defined percentage for a passing grade?</a:t>
            </a:r>
          </a:p>
          <a:p>
            <a:r>
              <a:rPr lang="en-US" dirty="0" smtClean="0"/>
              <a:t>Define on test-by-test basis</a:t>
            </a:r>
            <a:endParaRPr lang="en-US" dirty="0"/>
          </a:p>
        </p:txBody>
      </p:sp>
      <p:pic>
        <p:nvPicPr>
          <p:cNvPr id="4" name="Picture 3" descr="te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228600"/>
            <a:ext cx="2619375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274638"/>
            <a:ext cx="5715000" cy="1143000"/>
          </a:xfrm>
        </p:spPr>
        <p:txBody>
          <a:bodyPr/>
          <a:lstStyle/>
          <a:p>
            <a:r>
              <a:rPr lang="en-US" b="1" dirty="0" smtClean="0"/>
              <a:t>Technical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41959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Is the source code included in a license?</a:t>
            </a:r>
          </a:p>
          <a:p>
            <a:pPr lvl="1"/>
            <a:r>
              <a:rPr lang="en-US" dirty="0" smtClean="0"/>
              <a:t>Complete source codes are included at no charge</a:t>
            </a:r>
          </a:p>
          <a:p>
            <a:pPr>
              <a:buNone/>
            </a:pPr>
            <a:r>
              <a:rPr lang="en-US" dirty="0" smtClean="0"/>
              <a:t>Does the amount of required server disk space work within your current scenario?</a:t>
            </a:r>
          </a:p>
          <a:p>
            <a:pPr lvl="1"/>
            <a:r>
              <a:rPr lang="en-US" dirty="0" smtClean="0"/>
              <a:t>Approximately 400 MB is needed for 1,000 students.  More MB may be needed if using video </a:t>
            </a:r>
          </a:p>
          <a:p>
            <a:pPr>
              <a:buNone/>
            </a:pPr>
            <a:r>
              <a:rPr lang="en-US" dirty="0" smtClean="0"/>
              <a:t>Does it support the standard multimedia for mats (mms, wav, etc.)? </a:t>
            </a:r>
          </a:p>
          <a:p>
            <a:pPr lvl="1"/>
            <a:r>
              <a:rPr lang="en-US" dirty="0" smtClean="0"/>
              <a:t>Built-in library of multimedia objects for easy re-use</a:t>
            </a:r>
            <a:endParaRPr lang="en-US" dirty="0"/>
          </a:p>
        </p:txBody>
      </p:sp>
      <p:pic>
        <p:nvPicPr>
          <p:cNvPr id="4" name="Picture 3" descr="technical requirements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52400"/>
            <a:ext cx="2266950" cy="2019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274638"/>
            <a:ext cx="3581400" cy="1143000"/>
          </a:xfrm>
        </p:spPr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pic>
        <p:nvPicPr>
          <p:cNvPr id="4" name="Content Placeholder 3" descr="tes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228600"/>
            <a:ext cx="2619375" cy="1743075"/>
          </a:xfrm>
        </p:spPr>
      </p:pic>
      <p:sp>
        <p:nvSpPr>
          <p:cNvPr id="5" name="Rectangle 4"/>
          <p:cNvSpPr/>
          <p:nvPr/>
        </p:nvSpPr>
        <p:spPr>
          <a:xfrm>
            <a:off x="533400" y="2151184"/>
            <a:ext cx="830580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Is there a user-defined presentation of correct answers?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Options are available to show answers after completion with either passing or failing the test</a:t>
            </a:r>
          </a:p>
          <a:p>
            <a:r>
              <a:rPr lang="en-US" sz="2000" dirty="0" smtClean="0"/>
              <a:t>Is there a user-defined explanation after test completion?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Define on test-by-test basis</a:t>
            </a:r>
          </a:p>
          <a:p>
            <a:r>
              <a:rPr lang="en-US" sz="2000" dirty="0" smtClean="0"/>
              <a:t>Does it allow an image to be embedded and referenced in a question?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Video, image or graph becomes part</a:t>
            </a:r>
            <a:r>
              <a:rPr lang="en-US" sz="2400" dirty="0" smtClean="0"/>
              <a:t> </a:t>
            </a:r>
            <a:r>
              <a:rPr lang="en-US" sz="2000" dirty="0" smtClean="0"/>
              <a:t>of question</a:t>
            </a:r>
          </a:p>
          <a:p>
            <a:r>
              <a:rPr lang="en-US" sz="2000" dirty="0" smtClean="0"/>
              <a:t>Can it edit individual test questions?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Specific questions can be edited rather than having to run through the entire test for targeted changes</a:t>
            </a:r>
          </a:p>
          <a:p>
            <a:r>
              <a:rPr lang="en-US" sz="2000" dirty="0" smtClean="0"/>
              <a:t>Does it allow videos to be included within test?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Optional streaming video plays at start of test or in some question formats.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Is there a timed testing with strict limits?</a:t>
            </a:r>
          </a:p>
          <a:p>
            <a:r>
              <a:rPr lang="en-US" dirty="0" smtClean="0"/>
              <a:t>Each test may be timed or unlimited - time logging via IP tracking</a:t>
            </a:r>
          </a:p>
          <a:p>
            <a:pPr>
              <a:buNone/>
            </a:pPr>
            <a:r>
              <a:rPr lang="en-US" dirty="0" smtClean="0"/>
              <a:t>Is there a user-defined warning option when time is nearly up?</a:t>
            </a:r>
          </a:p>
          <a:p>
            <a:r>
              <a:rPr lang="en-US" dirty="0" smtClean="0"/>
              <a:t>Optional, configurable on-screen clock</a:t>
            </a:r>
          </a:p>
          <a:p>
            <a:pPr>
              <a:buNone/>
            </a:pPr>
            <a:r>
              <a:rPr lang="en-US" dirty="0" smtClean="0"/>
              <a:t>Is there an item banking feature (question pool)?</a:t>
            </a:r>
          </a:p>
          <a:p>
            <a:r>
              <a:rPr lang="en-US" dirty="0" smtClean="0"/>
              <a:t>Option to randomly select from pool of questions in numerical order or randomized</a:t>
            </a:r>
            <a:endParaRPr lang="en-US" dirty="0"/>
          </a:p>
        </p:txBody>
      </p:sp>
      <p:pic>
        <p:nvPicPr>
          <p:cNvPr id="4" name="Picture 3" descr="test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228600"/>
            <a:ext cx="3381375" cy="1352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instruction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0" y="304800"/>
            <a:ext cx="2686050" cy="1704975"/>
          </a:xfrm>
        </p:spPr>
      </p:pic>
      <p:sp>
        <p:nvSpPr>
          <p:cNvPr id="9" name="Rectangle 8"/>
          <p:cNvSpPr/>
          <p:nvPr/>
        </p:nvSpPr>
        <p:spPr>
          <a:xfrm>
            <a:off x="381000" y="381000"/>
            <a:ext cx="350996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prstClr val="black"/>
                </a:solidFill>
                <a:ea typeface="+mj-ea"/>
                <a:cs typeface="+mj-cs"/>
              </a:rPr>
              <a:t>Instruction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2286000"/>
            <a:ext cx="8534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Are you able to facilitate different types of instruction?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Each class may be Instructor-led or student self-paced</a:t>
            </a:r>
          </a:p>
          <a:p>
            <a:r>
              <a:rPr lang="en-US" sz="2400" dirty="0" smtClean="0"/>
              <a:t>Does it provide for collaboration between instructors?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A "Teachers Lounge" lets Instructors exchange documents, ideas and chat</a:t>
            </a:r>
          </a:p>
          <a:p>
            <a:r>
              <a:rPr lang="en-US" sz="2400" dirty="0" smtClean="0"/>
              <a:t>Are tests and instruction available to students in one deliverable?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Same course with user-defined number of sections and tests</a:t>
            </a:r>
          </a:p>
          <a:p>
            <a:r>
              <a:rPr lang="en-US" sz="2400" dirty="0" smtClean="0"/>
              <a:t>Does it facilitate a combination of instructor-led and self-paced courses?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Use the instructor features only when needed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048000" cy="1143000"/>
          </a:xfrm>
        </p:spPr>
        <p:txBody>
          <a:bodyPr/>
          <a:lstStyle/>
          <a:p>
            <a:r>
              <a:rPr lang="en-US" dirty="0" smtClean="0"/>
              <a:t>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Can an instructor use chat with participants during class?</a:t>
            </a:r>
          </a:p>
          <a:p>
            <a:r>
              <a:rPr lang="en-US" dirty="0" smtClean="0"/>
              <a:t>Can insert chat URL as a course section </a:t>
            </a:r>
          </a:p>
          <a:p>
            <a:pPr>
              <a:buNone/>
            </a:pPr>
            <a:r>
              <a:rPr lang="en-US" dirty="0" smtClean="0"/>
              <a:t>OR </a:t>
            </a:r>
          </a:p>
          <a:p>
            <a:r>
              <a:rPr lang="en-US" dirty="0" smtClean="0"/>
              <a:t>use online discussion forum</a:t>
            </a:r>
          </a:p>
          <a:p>
            <a:pPr>
              <a:buNone/>
            </a:pPr>
            <a:r>
              <a:rPr lang="en-US" dirty="0" smtClean="0"/>
              <a:t>Does it support various types of user interactivity?</a:t>
            </a:r>
          </a:p>
          <a:p>
            <a:r>
              <a:rPr lang="en-US" dirty="0" smtClean="0"/>
              <a:t>Chat and forum integration are optional features; links to third party interaction/collaboration tools are available</a:t>
            </a:r>
            <a:endParaRPr lang="en-US" dirty="0"/>
          </a:p>
        </p:txBody>
      </p:sp>
      <p:pic>
        <p:nvPicPr>
          <p:cNvPr id="4" name="Picture 3" descr="instruction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9800" y="152400"/>
            <a:ext cx="2686050" cy="1704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Is there a web-based instructor menu that is multi-function and secure?</a:t>
            </a:r>
          </a:p>
          <a:p>
            <a:r>
              <a:rPr lang="en-US" dirty="0" smtClean="0"/>
              <a:t>Only authorized Instructor has </a:t>
            </a:r>
          </a:p>
          <a:p>
            <a:pPr>
              <a:buNone/>
            </a:pPr>
            <a:r>
              <a:rPr lang="en-US" dirty="0" smtClean="0"/>
              <a:t>	access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Does it support classroom and online </a:t>
            </a:r>
          </a:p>
          <a:p>
            <a:pPr>
              <a:buNone/>
            </a:pPr>
            <a:r>
              <a:rPr lang="en-US" dirty="0" smtClean="0"/>
              <a:t>training/test tracking?</a:t>
            </a:r>
          </a:p>
          <a:p>
            <a:r>
              <a:rPr lang="en-US" dirty="0" smtClean="0"/>
              <a:t>Report activity (content access and tests) for offline training as well. Keeps all records in one place</a:t>
            </a:r>
            <a:endParaRPr lang="en-US" dirty="0"/>
          </a:p>
        </p:txBody>
      </p:sp>
      <p:pic>
        <p:nvPicPr>
          <p:cNvPr id="4" name="Picture 3" descr="instruction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77000" y="2057400"/>
            <a:ext cx="2114550" cy="2162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Is there certification tracking for groups of required courses?</a:t>
            </a:r>
          </a:p>
          <a:p>
            <a:r>
              <a:rPr lang="en-US" dirty="0" smtClean="0"/>
              <a:t>Skills management features track completion on competencies and certifications</a:t>
            </a:r>
          </a:p>
          <a:p>
            <a:pPr>
              <a:buNone/>
            </a:pPr>
            <a:r>
              <a:rPr lang="en-US" dirty="0" smtClean="0"/>
              <a:t>Is there certification progress reporting with configurable automated notification?</a:t>
            </a:r>
          </a:p>
          <a:p>
            <a:r>
              <a:rPr lang="en-US" dirty="0" smtClean="0"/>
              <a:t>Notifications by date and other configurable options</a:t>
            </a:r>
            <a:endParaRPr lang="en-US" dirty="0"/>
          </a:p>
        </p:txBody>
      </p:sp>
      <p:pic>
        <p:nvPicPr>
          <p:cNvPr id="5" name="Picture 4" descr="instruction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686050" cy="1704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Are tools available for planning a student's curriculum over time and across multiple courses?</a:t>
            </a:r>
          </a:p>
          <a:p>
            <a:r>
              <a:rPr lang="en-US" dirty="0" smtClean="0"/>
              <a:t>Integrated "Skill Group" tracking handles:</a:t>
            </a:r>
          </a:p>
          <a:p>
            <a:pPr lvl="1"/>
            <a:r>
              <a:rPr lang="en-US" dirty="0" smtClean="0"/>
              <a:t>skills management</a:t>
            </a:r>
          </a:p>
          <a:p>
            <a:pPr lvl="1"/>
            <a:r>
              <a:rPr lang="en-US" dirty="0" smtClean="0"/>
              <a:t>completions</a:t>
            </a:r>
          </a:p>
          <a:p>
            <a:pPr lvl="1"/>
            <a:r>
              <a:rPr lang="en-US" dirty="0" smtClean="0"/>
              <a:t>reporting </a:t>
            </a:r>
          </a:p>
          <a:p>
            <a:pPr lvl="1"/>
            <a:r>
              <a:rPr lang="en-US" dirty="0" smtClean="0"/>
              <a:t>notices</a:t>
            </a:r>
            <a:endParaRPr lang="en-US" dirty="0"/>
          </a:p>
        </p:txBody>
      </p:sp>
      <p:pic>
        <p:nvPicPr>
          <p:cNvPr id="4" name="Picture 3" descr="instruction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686050" cy="1704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6324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Access to Student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Can trainers go to one location through the browser to access information about students?</a:t>
            </a:r>
          </a:p>
          <a:p>
            <a:r>
              <a:rPr lang="en-US" dirty="0" smtClean="0"/>
              <a:t>There's a comprehensive management center module with a separate secure menu for each user</a:t>
            </a:r>
          </a:p>
          <a:p>
            <a:pPr>
              <a:buNone/>
            </a:pPr>
            <a:r>
              <a:rPr lang="en-US" dirty="0" smtClean="0"/>
              <a:t>Can you sort by participant, class and other fields?</a:t>
            </a:r>
          </a:p>
          <a:p>
            <a:r>
              <a:rPr lang="en-US" dirty="0" smtClean="0"/>
              <a:t>Sort by:</a:t>
            </a:r>
          </a:p>
          <a:p>
            <a:pPr lvl="1"/>
            <a:r>
              <a:rPr lang="en-US" dirty="0" smtClean="0"/>
              <a:t>name </a:t>
            </a:r>
          </a:p>
          <a:p>
            <a:pPr lvl="1"/>
            <a:r>
              <a:rPr lang="en-US" dirty="0" smtClean="0"/>
              <a:t>organization </a:t>
            </a:r>
          </a:p>
          <a:p>
            <a:pPr lvl="1"/>
            <a:r>
              <a:rPr lang="en-US" dirty="0" smtClean="0"/>
              <a:t>other parameters</a:t>
            </a:r>
            <a:endParaRPr lang="en-US" dirty="0"/>
          </a:p>
        </p:txBody>
      </p:sp>
      <p:pic>
        <p:nvPicPr>
          <p:cNvPr id="4" name="Picture 3" descr="student records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0"/>
            <a:ext cx="15240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381000"/>
            <a:ext cx="61722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Access to Student Records</a:t>
            </a:r>
            <a:endParaRPr lang="en-US" dirty="0"/>
          </a:p>
        </p:txBody>
      </p:sp>
      <p:pic>
        <p:nvPicPr>
          <p:cNvPr id="4" name="Content Placeholder 3" descr="student records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152400"/>
            <a:ext cx="1524000" cy="1524000"/>
          </a:xfrm>
        </p:spPr>
      </p:pic>
      <p:sp>
        <p:nvSpPr>
          <p:cNvPr id="5" name="TextBox 4"/>
          <p:cNvSpPr txBox="1"/>
          <p:nvPr/>
        </p:nvSpPr>
        <p:spPr>
          <a:xfrm>
            <a:off x="228600" y="1981200"/>
            <a:ext cx="86868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Can you report across all courses and tests for a single student?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Supports all course certification reporting</a:t>
            </a:r>
          </a:p>
          <a:p>
            <a:r>
              <a:rPr lang="en-US" sz="2400" dirty="0" smtClean="0"/>
              <a:t>Can duplicate student records be merged?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Built-in tool to join two student accounts into one</a:t>
            </a:r>
          </a:p>
          <a:p>
            <a:r>
              <a:rPr lang="en-US" sz="2400" dirty="0" smtClean="0"/>
              <a:t>Is there a "student search" function for test and course results reporting?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Drill down to student by: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organization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location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class 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name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1143000"/>
          </a:xfrm>
        </p:spPr>
        <p:txBody>
          <a:bodyPr/>
          <a:lstStyle/>
          <a:p>
            <a:r>
              <a:rPr lang="en-US" dirty="0" smtClean="0"/>
              <a:t>Access to Student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Does it create student transcripts?</a:t>
            </a:r>
          </a:p>
          <a:p>
            <a:r>
              <a:rPr lang="en-US" dirty="0" smtClean="0"/>
              <a:t>Students and administrators can generate transcripts</a:t>
            </a:r>
          </a:p>
          <a:p>
            <a:pPr>
              <a:buNone/>
            </a:pPr>
            <a:r>
              <a:rPr lang="en-US" dirty="0" smtClean="0"/>
              <a:t>Does it deliver courses over the Internet / intranet?</a:t>
            </a:r>
          </a:p>
          <a:p>
            <a:r>
              <a:rPr lang="en-US" dirty="0" smtClean="0"/>
              <a:t>Works with any TCP/IP network with browser-connected learners and any standard browser</a:t>
            </a:r>
          </a:p>
          <a:p>
            <a:pPr>
              <a:buNone/>
            </a:pPr>
            <a:r>
              <a:rPr lang="en-US" dirty="0" smtClean="0"/>
              <a:t>Are there alternate formats for PowerPoint-authored content?</a:t>
            </a:r>
          </a:p>
          <a:p>
            <a:r>
              <a:rPr lang="en-US" dirty="0" smtClean="0"/>
              <a:t>Convert and deliver as Flash, video or HTML</a:t>
            </a:r>
            <a:endParaRPr lang="en-US" dirty="0"/>
          </a:p>
        </p:txBody>
      </p:sp>
      <p:pic>
        <p:nvPicPr>
          <p:cNvPr id="4" name="Picture 3" descr="student records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0" y="152400"/>
            <a:ext cx="15240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143000"/>
          </a:xfrm>
        </p:spPr>
        <p:txBody>
          <a:bodyPr/>
          <a:lstStyle/>
          <a:p>
            <a:r>
              <a:rPr lang="en-US" b="1" dirty="0" smtClean="0"/>
              <a:t>Technical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Does it support FLV, Flash, mp4 and all standard files?</a:t>
            </a:r>
          </a:p>
          <a:p>
            <a:pPr lvl="1"/>
            <a:r>
              <a:rPr lang="en-US" dirty="0" smtClean="0"/>
              <a:t>FLV videos play without an SWF wrapper file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fl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1676400"/>
            <a:ext cx="2143125" cy="2143125"/>
          </a:xfrm>
          <a:prstGeom prst="rect">
            <a:avLst/>
          </a:prstGeom>
        </p:spPr>
      </p:pic>
      <p:pic>
        <p:nvPicPr>
          <p:cNvPr id="5" name="Picture 4" descr="flas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71800" y="1905000"/>
            <a:ext cx="2809875" cy="1628775"/>
          </a:xfrm>
          <a:prstGeom prst="rect">
            <a:avLst/>
          </a:prstGeom>
        </p:spPr>
      </p:pic>
      <p:pic>
        <p:nvPicPr>
          <p:cNvPr id="6" name="Picture 5" descr="mp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3600" y="1752600"/>
            <a:ext cx="1943100" cy="1943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to Student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Is it SCORM compliant?</a:t>
            </a:r>
          </a:p>
          <a:p>
            <a:r>
              <a:rPr lang="en-US" dirty="0" smtClean="0"/>
              <a:t>The optional integrated SCORM processor helps the LMS deliver and manage learning from external third-party sources</a:t>
            </a:r>
          </a:p>
          <a:p>
            <a:pPr>
              <a:buNone/>
            </a:pPr>
            <a:r>
              <a:rPr lang="en-US" dirty="0" smtClean="0"/>
              <a:t>Can courses be archived and reused, if needed?</a:t>
            </a:r>
          </a:p>
          <a:p>
            <a:r>
              <a:rPr lang="en-US" dirty="0" smtClean="0"/>
              <a:t>Courses and classes can be stored away and resurrected, if needed, preserving student records</a:t>
            </a:r>
            <a:endParaRPr lang="en-US" dirty="0"/>
          </a:p>
        </p:txBody>
      </p:sp>
      <p:pic>
        <p:nvPicPr>
          <p:cNvPr id="4" name="Picture 3" descr="student records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0" y="5181600"/>
            <a:ext cx="15240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to Student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Are there dynamic, </a:t>
            </a:r>
            <a:r>
              <a:rPr lang="en-US" dirty="0" err="1" smtClean="0"/>
              <a:t>sortable</a:t>
            </a:r>
            <a:r>
              <a:rPr lang="en-US" dirty="0" smtClean="0"/>
              <a:t> student notes online?</a:t>
            </a:r>
          </a:p>
          <a:p>
            <a:r>
              <a:rPr lang="en-US" dirty="0" smtClean="0"/>
              <a:t>Students can download and keep notes at end of class</a:t>
            </a:r>
          </a:p>
          <a:p>
            <a:pPr>
              <a:buNone/>
            </a:pPr>
            <a:r>
              <a:rPr lang="en-US" dirty="0" smtClean="0"/>
              <a:t>Can time logs be created and tracked per course?</a:t>
            </a:r>
          </a:p>
          <a:p>
            <a:r>
              <a:rPr lang="en-US" dirty="0" smtClean="0"/>
              <a:t>Time logging per course can be tracked by student</a:t>
            </a:r>
            <a:endParaRPr lang="en-US" dirty="0"/>
          </a:p>
        </p:txBody>
      </p:sp>
      <p:pic>
        <p:nvPicPr>
          <p:cNvPr id="4" name="Picture 3" descr="student records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0" y="3276600"/>
            <a:ext cx="15240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6553200" cy="1143000"/>
          </a:xfrm>
        </p:spPr>
        <p:txBody>
          <a:bodyPr/>
          <a:lstStyle/>
          <a:p>
            <a:r>
              <a:rPr lang="en-US" dirty="0" smtClean="0"/>
              <a:t>Access to Student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Are there user-defined, searchable document libraries for course-related documents?</a:t>
            </a:r>
          </a:p>
          <a:p>
            <a:r>
              <a:rPr lang="en-US" dirty="0" smtClean="0"/>
              <a:t>Built-in libraries (user-defined) for course-related and student-related documents and images</a:t>
            </a:r>
          </a:p>
          <a:p>
            <a:pPr>
              <a:buNone/>
            </a:pPr>
            <a:r>
              <a:rPr lang="en-US" dirty="0" smtClean="0"/>
              <a:t>Are documents and attributes available to customize document library search interface?</a:t>
            </a:r>
          </a:p>
          <a:p>
            <a:r>
              <a:rPr lang="en-US" dirty="0" smtClean="0"/>
              <a:t>Uses standard searchable library or configure new libraries through the web-based interface</a:t>
            </a:r>
            <a:endParaRPr lang="en-US" dirty="0"/>
          </a:p>
        </p:txBody>
      </p:sp>
      <p:pic>
        <p:nvPicPr>
          <p:cNvPr id="4" name="Picture 3" descr="student records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15240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Does it generate completion certificates for students?</a:t>
            </a:r>
          </a:p>
          <a:p>
            <a:r>
              <a:rPr lang="en-US" dirty="0" smtClean="0"/>
              <a:t>Choose standard design or create your own</a:t>
            </a:r>
          </a:p>
          <a:p>
            <a:pPr>
              <a:buNone/>
            </a:pPr>
            <a:r>
              <a:rPr lang="en-US" dirty="0" smtClean="0"/>
              <a:t>Does it generate completion certificates in PDF format?</a:t>
            </a:r>
          </a:p>
          <a:p>
            <a:r>
              <a:rPr lang="en-US" dirty="0" smtClean="0"/>
              <a:t>Saves as PDF</a:t>
            </a:r>
          </a:p>
          <a:p>
            <a:pPr>
              <a:buNone/>
            </a:pPr>
            <a:r>
              <a:rPr lang="en-US" dirty="0" smtClean="0"/>
              <a:t>Does it facilitate discussion groups or collaboration?</a:t>
            </a:r>
          </a:p>
          <a:p>
            <a:r>
              <a:rPr lang="en-US" dirty="0" smtClean="0"/>
              <a:t>This is an option per class; integration is available on student menu. Also, optional Message Board module</a:t>
            </a:r>
            <a:endParaRPr lang="en-US" dirty="0"/>
          </a:p>
        </p:txBody>
      </p:sp>
      <p:pic>
        <p:nvPicPr>
          <p:cNvPr id="4" name="Picture 3" descr="clas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29400" y="152400"/>
            <a:ext cx="2247900" cy="2038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Is there a central location for students to post questions?</a:t>
            </a:r>
          </a:p>
          <a:p>
            <a:r>
              <a:rPr lang="en-US" dirty="0" smtClean="0"/>
              <a:t>If discussion forums are activated</a:t>
            </a:r>
          </a:p>
          <a:p>
            <a:pPr>
              <a:buNone/>
            </a:pPr>
            <a:r>
              <a:rPr lang="en-US" dirty="0" smtClean="0"/>
              <a:t>Does it facilitate instructor responses to posted questions?</a:t>
            </a:r>
          </a:p>
          <a:p>
            <a:r>
              <a:rPr lang="en-US" dirty="0" smtClean="0"/>
              <a:t>Built-in option</a:t>
            </a:r>
          </a:p>
          <a:p>
            <a:pPr>
              <a:buNone/>
            </a:pPr>
            <a:r>
              <a:rPr lang="en-US" dirty="0" smtClean="0"/>
              <a:t>Does it include an ad hoc reporting tool for user-defined reports? </a:t>
            </a:r>
          </a:p>
          <a:p>
            <a:r>
              <a:rPr lang="en-US" dirty="0" smtClean="0"/>
              <a:t>Built-in option</a:t>
            </a:r>
            <a:endParaRPr lang="en-US" dirty="0"/>
          </a:p>
        </p:txBody>
      </p:sp>
      <p:pic>
        <p:nvPicPr>
          <p:cNvPr id="4" name="Picture 3" descr="class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2400" y="5105400"/>
            <a:ext cx="3429000" cy="133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Does it provide an ad hoc test that results in graphing?</a:t>
            </a:r>
          </a:p>
          <a:p>
            <a:r>
              <a:rPr lang="en-US" dirty="0" smtClean="0"/>
              <a:t>Multiple graphing reports are integrated</a:t>
            </a:r>
            <a:endParaRPr lang="en-US" dirty="0"/>
          </a:p>
        </p:txBody>
      </p:sp>
      <p:pic>
        <p:nvPicPr>
          <p:cNvPr id="4" name="Picture 3" descr="class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0"/>
            <a:ext cx="2676525" cy="1714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274638"/>
            <a:ext cx="5486400" cy="1143000"/>
          </a:xfrm>
        </p:spPr>
        <p:txBody>
          <a:bodyPr/>
          <a:lstStyle/>
          <a:p>
            <a:r>
              <a:rPr lang="en-US" dirty="0" smtClean="0"/>
              <a:t>Course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Does the system facilitate feedback for online courses?</a:t>
            </a:r>
          </a:p>
          <a:p>
            <a:r>
              <a:rPr lang="en-US" dirty="0" smtClean="0"/>
              <a:t>Completely automated definition and processing</a:t>
            </a:r>
          </a:p>
          <a:p>
            <a:pPr>
              <a:buNone/>
            </a:pPr>
            <a:r>
              <a:rPr lang="en-US" dirty="0" smtClean="0"/>
              <a:t>Does it provide customizable course evaluations?</a:t>
            </a:r>
          </a:p>
          <a:p>
            <a:r>
              <a:rPr lang="en-US" dirty="0" smtClean="0"/>
              <a:t>Use defaults or create your own questions</a:t>
            </a:r>
            <a:endParaRPr lang="en-US" dirty="0"/>
          </a:p>
        </p:txBody>
      </p:sp>
      <p:pic>
        <p:nvPicPr>
          <p:cNvPr id="4" name="Picture 3" descr="course evaluation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0"/>
            <a:ext cx="2857500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304800"/>
            <a:ext cx="4724400" cy="1143000"/>
          </a:xfrm>
        </p:spPr>
        <p:txBody>
          <a:bodyPr/>
          <a:lstStyle/>
          <a:p>
            <a:r>
              <a:rPr lang="en-US" dirty="0" smtClean="0"/>
              <a:t>Course Evaluation</a:t>
            </a:r>
            <a:endParaRPr lang="en-US" dirty="0"/>
          </a:p>
        </p:txBody>
      </p:sp>
      <p:pic>
        <p:nvPicPr>
          <p:cNvPr id="4" name="Content Placeholder 3" descr="course evaluation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52400"/>
            <a:ext cx="2200275" cy="2085975"/>
          </a:xfrm>
        </p:spPr>
      </p:pic>
      <p:sp>
        <p:nvSpPr>
          <p:cNvPr id="6" name="Rectangle 5"/>
          <p:cNvSpPr/>
          <p:nvPr/>
        </p:nvSpPr>
        <p:spPr>
          <a:xfrm>
            <a:off x="457200" y="2413338"/>
            <a:ext cx="8534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600" dirty="0" smtClean="0"/>
              <a:t>Does it compile/analyze feedback results? 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 All responses saved in database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Does it compile/analyze feedback by class? 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 Summarized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 Detailed per student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274638"/>
            <a:ext cx="5181600" cy="1143000"/>
          </a:xfrm>
        </p:spPr>
        <p:txBody>
          <a:bodyPr/>
          <a:lstStyle/>
          <a:p>
            <a:r>
              <a:rPr lang="en-US" dirty="0" smtClean="0"/>
              <a:t>Course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Is there one-click feedback for administrators or instructors?</a:t>
            </a:r>
          </a:p>
          <a:p>
            <a:r>
              <a:rPr lang="en-US" dirty="0" smtClean="0"/>
              <a:t>Direct email or form-based evaluation</a:t>
            </a:r>
          </a:p>
          <a:p>
            <a:pPr>
              <a:buNone/>
            </a:pPr>
            <a:r>
              <a:rPr lang="en-US" dirty="0" smtClean="0"/>
              <a:t>Can it report on the average response to individual questions?</a:t>
            </a:r>
          </a:p>
          <a:p>
            <a:r>
              <a:rPr lang="en-US" dirty="0" smtClean="0"/>
              <a:t>Built-in Item Analysis report</a:t>
            </a:r>
          </a:p>
          <a:p>
            <a:pPr>
              <a:buNone/>
            </a:pPr>
            <a:r>
              <a:rPr lang="en-US" dirty="0" smtClean="0"/>
              <a:t>Is there detailed reporting per-student and per-question?</a:t>
            </a:r>
          </a:p>
          <a:p>
            <a:r>
              <a:rPr lang="en-US" dirty="0" smtClean="0"/>
              <a:t>Select students by course or specific class</a:t>
            </a:r>
            <a:endParaRPr lang="en-US" dirty="0"/>
          </a:p>
        </p:txBody>
      </p:sp>
      <p:pic>
        <p:nvPicPr>
          <p:cNvPr id="4" name="Picture 3" descr="course evaluation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52400"/>
            <a:ext cx="2619375" cy="1743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Outside Sales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Is credit card processing supported?</a:t>
            </a:r>
          </a:p>
          <a:p>
            <a:r>
              <a:rPr lang="en-US" dirty="0" smtClean="0"/>
              <a:t>Built-in e-commerce may be turned on and off</a:t>
            </a:r>
          </a:p>
          <a:p>
            <a:pPr>
              <a:buNone/>
            </a:pPr>
            <a:r>
              <a:rPr lang="en-US" dirty="0" smtClean="0"/>
              <a:t>Is credit card processing configurable?</a:t>
            </a:r>
          </a:p>
          <a:p>
            <a:r>
              <a:rPr lang="en-US" dirty="0" smtClean="0"/>
              <a:t>Web-based system enables and configures screen</a:t>
            </a:r>
          </a:p>
          <a:p>
            <a:pPr>
              <a:buNone/>
            </a:pPr>
            <a:r>
              <a:rPr lang="en-US" dirty="0" smtClean="0"/>
              <a:t>Are e-commerce promotional codes available?</a:t>
            </a:r>
          </a:p>
          <a:p>
            <a:r>
              <a:rPr lang="en-US" dirty="0" smtClean="0"/>
              <a:t>Promo codes for e-commerce allow flexible enrollment fees</a:t>
            </a:r>
            <a:endParaRPr lang="en-US" dirty="0"/>
          </a:p>
        </p:txBody>
      </p:sp>
      <p:pic>
        <p:nvPicPr>
          <p:cNvPr id="4" name="Picture 3" descr="outside sale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29400" y="0"/>
            <a:ext cx="2286000" cy="2000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274638"/>
            <a:ext cx="6019800" cy="1143000"/>
          </a:xfrm>
        </p:spPr>
        <p:txBody>
          <a:bodyPr/>
          <a:lstStyle/>
          <a:p>
            <a:r>
              <a:rPr lang="en-US" b="1" dirty="0" smtClean="0"/>
              <a:t>Technical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Does it work without proprietary file formats for multimedia? </a:t>
            </a:r>
          </a:p>
          <a:p>
            <a:r>
              <a:rPr lang="en-US" dirty="0" smtClean="0"/>
              <a:t>Yes</a:t>
            </a:r>
          </a:p>
          <a:p>
            <a:pPr>
              <a:buNone/>
            </a:pPr>
            <a:r>
              <a:rPr lang="en-US" dirty="0" smtClean="0"/>
              <a:t>Does it interact with the email outgoing server?</a:t>
            </a:r>
          </a:p>
          <a:p>
            <a:r>
              <a:rPr lang="en-US" dirty="0" smtClean="0"/>
              <a:t>Progress and other notices through SMTP e-mail server</a:t>
            </a:r>
          </a:p>
          <a:p>
            <a:pPr>
              <a:buNone/>
            </a:pPr>
            <a:r>
              <a:rPr lang="en-US" dirty="0" smtClean="0"/>
              <a:t>Supports hyperlinks to:</a:t>
            </a:r>
          </a:p>
          <a:p>
            <a:r>
              <a:rPr lang="en-US" dirty="0" smtClean="0"/>
              <a:t>Other training modules</a:t>
            </a:r>
          </a:p>
          <a:p>
            <a:r>
              <a:rPr lang="en-US" dirty="0" smtClean="0"/>
              <a:t>Internet</a:t>
            </a:r>
          </a:p>
          <a:p>
            <a:r>
              <a:rPr lang="en-US" dirty="0" smtClean="0"/>
              <a:t>Application Documentation</a:t>
            </a:r>
          </a:p>
          <a:p>
            <a:endParaRPr lang="en-US" dirty="0"/>
          </a:p>
        </p:txBody>
      </p:sp>
      <p:pic>
        <p:nvPicPr>
          <p:cNvPr id="4" name="Picture 3" descr="technical requirements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2708" y="228600"/>
            <a:ext cx="16764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Outside Sales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Can promotional codes be tracked?</a:t>
            </a:r>
          </a:p>
          <a:p>
            <a:r>
              <a:rPr lang="en-US" dirty="0" smtClean="0"/>
              <a:t>Promo codes can be tracked in the reporting module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Does the system support PayPal?</a:t>
            </a:r>
          </a:p>
          <a:p>
            <a:r>
              <a:rPr lang="en-US" dirty="0" smtClean="0"/>
              <a:t>Payments may be accepted through PayPal accounts</a:t>
            </a:r>
            <a:endParaRPr lang="en-US" dirty="0"/>
          </a:p>
        </p:txBody>
      </p:sp>
      <p:pic>
        <p:nvPicPr>
          <p:cNvPr id="4" name="Picture 3" descr="payp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2895600"/>
            <a:ext cx="3028950" cy="1514475"/>
          </a:xfrm>
          <a:prstGeom prst="rect">
            <a:avLst/>
          </a:prstGeom>
        </p:spPr>
      </p:pic>
      <p:pic>
        <p:nvPicPr>
          <p:cNvPr id="5" name="Picture 4" descr="outside sales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29400" y="152400"/>
            <a:ext cx="2286000" cy="2000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Vendor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Has the development company been in business for a while?</a:t>
            </a:r>
          </a:p>
          <a:p>
            <a:r>
              <a:rPr lang="en-US" dirty="0" smtClean="0"/>
              <a:t>More than 15 years</a:t>
            </a:r>
          </a:p>
          <a:p>
            <a:pPr>
              <a:buNone/>
            </a:pPr>
            <a:r>
              <a:rPr lang="en-US" dirty="0" smtClean="0"/>
              <a:t>Are both cloud-based and installed systems available?</a:t>
            </a:r>
          </a:p>
          <a:p>
            <a:r>
              <a:rPr lang="en-US" dirty="0" smtClean="0"/>
              <a:t>Yes, with all features included in both programs, and there are many customers using each option</a:t>
            </a:r>
            <a:endParaRPr lang="en-US" dirty="0"/>
          </a:p>
        </p:txBody>
      </p:sp>
      <p:pic>
        <p:nvPicPr>
          <p:cNvPr id="4" name="Picture 3" descr="vendor informatio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304800"/>
            <a:ext cx="1524000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Does the company offer annual pricing for a license, and also offer a one-time fee?</a:t>
            </a:r>
          </a:p>
          <a:p>
            <a:r>
              <a:rPr lang="en-US" dirty="0" smtClean="0"/>
              <a:t>Yes – one-time license fee and annual “level pricing” are available</a:t>
            </a:r>
          </a:p>
          <a:p>
            <a:pPr>
              <a:buNone/>
            </a:pPr>
            <a:r>
              <a:rPr lang="en-US" dirty="0" smtClean="0"/>
              <a:t>Has the actual software been in use for several years?</a:t>
            </a:r>
          </a:p>
          <a:p>
            <a:r>
              <a:rPr lang="en-US" dirty="0" smtClean="0"/>
              <a:t>Since October 1998</a:t>
            </a:r>
          </a:p>
          <a:p>
            <a:pPr>
              <a:buNone/>
            </a:pPr>
            <a:r>
              <a:rPr lang="en-US" dirty="0" smtClean="0"/>
              <a:t>How frequently does the developer release a new version?</a:t>
            </a:r>
          </a:p>
          <a:p>
            <a:r>
              <a:rPr lang="en-US" dirty="0" smtClean="0"/>
              <a:t>Continuous improvement enhancements -incremental improvements, as cloud-based software</a:t>
            </a:r>
            <a:endParaRPr lang="en-US" dirty="0"/>
          </a:p>
        </p:txBody>
      </p:sp>
      <p:pic>
        <p:nvPicPr>
          <p:cNvPr id="4" name="Picture 3" descr="vendor information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0800" y="228600"/>
            <a:ext cx="3714750" cy="1228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Are future releases available without re-purchasing?</a:t>
            </a:r>
          </a:p>
          <a:p>
            <a:r>
              <a:rPr lang="en-US" dirty="0" smtClean="0"/>
              <a:t>Typically a percentage of list price annually</a:t>
            </a:r>
          </a:p>
          <a:p>
            <a:pPr>
              <a:buNone/>
            </a:pPr>
            <a:r>
              <a:rPr lang="en-US" dirty="0" smtClean="0"/>
              <a:t>Is a maintenance agreement required?</a:t>
            </a:r>
          </a:p>
          <a:p>
            <a:r>
              <a:rPr lang="en-US" dirty="0" smtClean="0"/>
              <a:t>It is not required but strongly recommended</a:t>
            </a:r>
          </a:p>
          <a:p>
            <a:pPr>
              <a:buNone/>
            </a:pPr>
            <a:r>
              <a:rPr lang="en-US" dirty="0" smtClean="0"/>
              <a:t>Has vendor developed other Web Based Applications?</a:t>
            </a:r>
          </a:p>
          <a:p>
            <a:r>
              <a:rPr lang="en-US" dirty="0" smtClean="0"/>
              <a:t>PM-Express, a web-based Performance Measurement system (www.pm-express.com)</a:t>
            </a:r>
            <a:endParaRPr lang="en-US" dirty="0"/>
          </a:p>
        </p:txBody>
      </p:sp>
      <p:pic>
        <p:nvPicPr>
          <p:cNvPr id="4" name="Picture 3" descr="vendor information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24200" y="152400"/>
            <a:ext cx="2143125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274638"/>
            <a:ext cx="5029200" cy="1143000"/>
          </a:xfrm>
        </p:spPr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Is the system available on a subscription basis rather than installing it internally</a:t>
            </a:r>
          </a:p>
          <a:p>
            <a:r>
              <a:rPr lang="en-US" dirty="0" err="1" smtClean="0"/>
              <a:t>FlexTraining</a:t>
            </a:r>
            <a:r>
              <a:rPr lang="en-US" dirty="0" smtClean="0"/>
              <a:t> is available as a software package or as a cloud subscription (Login &amp; Go)</a:t>
            </a:r>
          </a:p>
          <a:p>
            <a:pPr>
              <a:buNone/>
            </a:pPr>
            <a:r>
              <a:rPr lang="en-US" dirty="0" smtClean="0"/>
              <a:t>Is hosting available?</a:t>
            </a:r>
          </a:p>
          <a:p>
            <a:r>
              <a:rPr lang="en-US" dirty="0" smtClean="0"/>
              <a:t>Hosting and system management are available</a:t>
            </a:r>
          </a:p>
          <a:p>
            <a:pPr>
              <a:buNone/>
            </a:pPr>
            <a:r>
              <a:rPr lang="en-US" dirty="0" smtClean="0"/>
              <a:t>What types of installation support services are provided (detailed loading instructions, on-site installation)?</a:t>
            </a:r>
          </a:p>
          <a:p>
            <a:r>
              <a:rPr lang="en-US" dirty="0" smtClean="0"/>
              <a:t>Installation/Management Guide included. Also, 30 days phone and email support (plus other services)</a:t>
            </a:r>
            <a:endParaRPr lang="en-US" dirty="0"/>
          </a:p>
        </p:txBody>
      </p:sp>
      <p:pic>
        <p:nvPicPr>
          <p:cNvPr id="4" name="Picture 3" descr="implementation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0"/>
            <a:ext cx="2981325" cy="1533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274638"/>
            <a:ext cx="5715000" cy="1143000"/>
          </a:xfrm>
        </p:spPr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495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Is installation support included in the software price?  If not, what are the costs of installation services?</a:t>
            </a:r>
          </a:p>
          <a:p>
            <a:r>
              <a:rPr lang="en-US" dirty="0" smtClean="0"/>
              <a:t>Yes, for 30 days. Extended service agreement also available</a:t>
            </a:r>
          </a:p>
          <a:p>
            <a:pPr>
              <a:buNone/>
            </a:pPr>
            <a:r>
              <a:rPr lang="en-US" dirty="0" smtClean="0"/>
              <a:t>Is there a help desk and vendor dial-in? What other support options are available?</a:t>
            </a:r>
          </a:p>
          <a:p>
            <a:r>
              <a:rPr lang="en-US" dirty="0" smtClean="0"/>
              <a:t>The help desk is available via phone and email. There is also a searchable knowledge base and a direct live person conferencing</a:t>
            </a:r>
            <a:endParaRPr lang="en-US" dirty="0"/>
          </a:p>
        </p:txBody>
      </p:sp>
      <p:pic>
        <p:nvPicPr>
          <p:cNvPr id="4" name="Picture 3" descr="implementation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0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72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Does the vendor work directly with the customers?</a:t>
            </a:r>
          </a:p>
          <a:p>
            <a:r>
              <a:rPr lang="en-US" dirty="0" smtClean="0"/>
              <a:t>We sell to and support worldwide customers directly and have an extensive reseller network</a:t>
            </a:r>
          </a:p>
          <a:p>
            <a:pPr>
              <a:buNone/>
            </a:pPr>
            <a:r>
              <a:rPr lang="en-US" dirty="0" smtClean="0"/>
              <a:t>Are there manuals/reference guides included in the software price?</a:t>
            </a:r>
          </a:p>
          <a:p>
            <a:r>
              <a:rPr lang="en-US" dirty="0" smtClean="0"/>
              <a:t>A comprehensive management and installation guide and an authoring guide are included</a:t>
            </a:r>
          </a:p>
          <a:p>
            <a:pPr>
              <a:buNone/>
            </a:pPr>
            <a:r>
              <a:rPr lang="en-US" dirty="0" smtClean="0"/>
              <a:t>Is online help available? If so, is it customizable by the user? </a:t>
            </a:r>
          </a:p>
          <a:p>
            <a:r>
              <a:rPr lang="en-US" dirty="0" smtClean="0"/>
              <a:t>Multimedia "how to" demos and student help that are easily customizable with FrontPage or HTML editor</a:t>
            </a:r>
            <a:endParaRPr lang="en-US" dirty="0"/>
          </a:p>
        </p:txBody>
      </p:sp>
      <p:pic>
        <p:nvPicPr>
          <p:cNvPr id="4" name="Picture 3" descr="implementation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24200" y="0"/>
            <a:ext cx="2800350" cy="1628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Are course building and other development services available?</a:t>
            </a:r>
          </a:p>
          <a:p>
            <a:r>
              <a:rPr lang="en-US" dirty="0" smtClean="0"/>
              <a:t>We have experienced course and training developers</a:t>
            </a:r>
          </a:p>
          <a:p>
            <a:pPr>
              <a:buNone/>
            </a:pPr>
            <a:r>
              <a:rPr lang="en-US" dirty="0" smtClean="0"/>
              <a:t>Is content authoring available?</a:t>
            </a:r>
          </a:p>
          <a:p>
            <a:r>
              <a:rPr lang="en-US" dirty="0" smtClean="0"/>
              <a:t>Convert your presentation or manual to an interactive course or start from scratch</a:t>
            </a:r>
            <a:endParaRPr lang="en-US" dirty="0"/>
          </a:p>
        </p:txBody>
      </p:sp>
      <p:pic>
        <p:nvPicPr>
          <p:cNvPr id="4" name="Picture 3" descr="service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228600"/>
            <a:ext cx="3495675" cy="1304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Is there assistance in converting paper or MS Office documents?</a:t>
            </a:r>
          </a:p>
          <a:p>
            <a:r>
              <a:rPr lang="en-US" dirty="0" smtClean="0"/>
              <a:t>Convert, modify or use as-is in training content</a:t>
            </a:r>
          </a:p>
          <a:p>
            <a:pPr>
              <a:buNone/>
            </a:pPr>
            <a:r>
              <a:rPr lang="en-US" dirty="0" smtClean="0"/>
              <a:t>Are audio and video conversion services available?</a:t>
            </a:r>
          </a:p>
          <a:p>
            <a:r>
              <a:rPr lang="en-US" dirty="0" smtClean="0"/>
              <a:t>Voice-overs, video conversion and video creation</a:t>
            </a:r>
            <a:endParaRPr lang="en-US" dirty="0"/>
          </a:p>
        </p:txBody>
      </p:sp>
      <p:pic>
        <p:nvPicPr>
          <p:cNvPr id="4" name="Picture 3" descr="service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19400" y="228600"/>
            <a:ext cx="3495675" cy="1304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Technical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Does it offer password policies options?</a:t>
            </a:r>
          </a:p>
          <a:p>
            <a:r>
              <a:rPr lang="en-US" dirty="0" smtClean="0"/>
              <a:t>Password policies control administrator and student passwords, including expiration, minimum length, and number of failed attempts, etc.</a:t>
            </a:r>
          </a:p>
          <a:p>
            <a:pPr>
              <a:buNone/>
            </a:pPr>
            <a:r>
              <a:rPr lang="en-US" dirty="0" smtClean="0"/>
              <a:t>Is it optimized for mobile access?</a:t>
            </a:r>
          </a:p>
          <a:p>
            <a:r>
              <a:rPr lang="en-US" dirty="0" smtClean="0"/>
              <a:t>Optional mobile access for administrators and students</a:t>
            </a:r>
            <a:endParaRPr lang="en-US" dirty="0"/>
          </a:p>
        </p:txBody>
      </p:sp>
      <p:pic>
        <p:nvPicPr>
          <p:cNvPr id="4" name="Picture 3" descr="technical requirements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457200"/>
            <a:ext cx="857250" cy="857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Technical Requirements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Do the recommended client hardware specifications meet with my needs (i.e., RAM, disk space, etc.)?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Nothing additional is needed. You'll need enough RAM and disk space to run a web browser and multimedia hardware if needed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7" name="Picture 6" descr="disk spac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3200400"/>
            <a:ext cx="2705100" cy="1571625"/>
          </a:xfrm>
          <a:prstGeom prst="rect">
            <a:avLst/>
          </a:prstGeom>
        </p:spPr>
      </p:pic>
      <p:pic>
        <p:nvPicPr>
          <p:cNvPr id="9" name="Picture 8" descr="ram-320x18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0" y="3124200"/>
            <a:ext cx="3048000" cy="1771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Is there a user-friendly web-based reporting capability?</a:t>
            </a:r>
          </a:p>
          <a:p>
            <a:r>
              <a:rPr lang="en-US" dirty="0" smtClean="0"/>
              <a:t>Administrative menus have standard reports. </a:t>
            </a:r>
          </a:p>
          <a:p>
            <a:r>
              <a:rPr lang="en-US" dirty="0" smtClean="0"/>
              <a:t>Custom reports may be added and saved.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repor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7400" y="3810000"/>
            <a:ext cx="5486400" cy="28956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dirty="0" smtClean="0"/>
              <a:t>Technical Requirements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Can the program generate training activity reports?</a:t>
            </a:r>
          </a:p>
          <a:p>
            <a:r>
              <a:rPr lang="en-US" dirty="0" smtClean="0"/>
              <a:t>Built in menu of extensive training/testing reports</a:t>
            </a:r>
          </a:p>
          <a:p>
            <a:pPr>
              <a:buNone/>
            </a:pPr>
            <a:r>
              <a:rPr lang="en-US" dirty="0" smtClean="0"/>
              <a:t>Can it print a summary report by the entire organization?</a:t>
            </a:r>
          </a:p>
          <a:p>
            <a:r>
              <a:rPr lang="en-US" dirty="0" smtClean="0"/>
              <a:t>Include entire organization or use filters</a:t>
            </a:r>
          </a:p>
          <a:p>
            <a:pPr>
              <a:buNone/>
            </a:pPr>
            <a:r>
              <a:rPr lang="en-US" dirty="0" smtClean="0"/>
              <a:t>Are reports printable through the browser? </a:t>
            </a:r>
          </a:p>
          <a:p>
            <a:r>
              <a:rPr lang="en-US" dirty="0" smtClean="0"/>
              <a:t>Built-in print facility in toolbar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dirty="0" smtClean="0"/>
              <a:t>Technical Requirements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2817</Words>
  <Application>Microsoft Office PowerPoint</Application>
  <PresentationFormat>On-screen Show (4:3)</PresentationFormat>
  <Paragraphs>374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Office Theme</vt:lpstr>
      <vt:lpstr>Yes We Do! </vt:lpstr>
      <vt:lpstr>Technical Requirements</vt:lpstr>
      <vt:lpstr>Technical Requirements</vt:lpstr>
      <vt:lpstr>Technical Requirements</vt:lpstr>
      <vt:lpstr>Technical Requirements</vt:lpstr>
      <vt:lpstr>Technical Requirements</vt:lpstr>
      <vt:lpstr>Technical Requirements</vt:lpstr>
      <vt:lpstr>Technical Requirements</vt:lpstr>
      <vt:lpstr>Technical Requirements</vt:lpstr>
      <vt:lpstr>Technical Requirements</vt:lpstr>
      <vt:lpstr>Technical Requirements</vt:lpstr>
      <vt:lpstr>Slide 12</vt:lpstr>
      <vt:lpstr>Technical Requirements</vt:lpstr>
      <vt:lpstr>Technical Requirements</vt:lpstr>
      <vt:lpstr>Technical Requirements</vt:lpstr>
      <vt:lpstr>Technical Requirements</vt:lpstr>
      <vt:lpstr>Technical Requirements</vt:lpstr>
      <vt:lpstr>Technical Requirements</vt:lpstr>
      <vt:lpstr>Technical Requirements</vt:lpstr>
      <vt:lpstr>Technical Requirements</vt:lpstr>
      <vt:lpstr>Integrity/Completeness Checking</vt:lpstr>
      <vt:lpstr>Slide 22</vt:lpstr>
      <vt:lpstr>Slide 23</vt:lpstr>
      <vt:lpstr>Slide 24</vt:lpstr>
      <vt:lpstr>Slide 25</vt:lpstr>
      <vt:lpstr>Enrollment</vt:lpstr>
      <vt:lpstr>Enrollment</vt:lpstr>
      <vt:lpstr>Slide 28</vt:lpstr>
      <vt:lpstr>Testing</vt:lpstr>
      <vt:lpstr>Testing</vt:lpstr>
      <vt:lpstr>Slide 31</vt:lpstr>
      <vt:lpstr>Slide 32</vt:lpstr>
      <vt:lpstr>Instruction</vt:lpstr>
      <vt:lpstr>Instruction</vt:lpstr>
      <vt:lpstr>Instruction</vt:lpstr>
      <vt:lpstr>Instruction</vt:lpstr>
      <vt:lpstr>Access to Student Records</vt:lpstr>
      <vt:lpstr>Access to Student Records</vt:lpstr>
      <vt:lpstr>Access to Student Records</vt:lpstr>
      <vt:lpstr>Access to Student Records</vt:lpstr>
      <vt:lpstr>Access to Student Records</vt:lpstr>
      <vt:lpstr>Access to Student Records</vt:lpstr>
      <vt:lpstr>Post Class</vt:lpstr>
      <vt:lpstr>Post Class</vt:lpstr>
      <vt:lpstr>Post Class</vt:lpstr>
      <vt:lpstr>Course Evaluation</vt:lpstr>
      <vt:lpstr>Course Evaluation</vt:lpstr>
      <vt:lpstr>Course Evaluation</vt:lpstr>
      <vt:lpstr>Outside Sales</vt:lpstr>
      <vt:lpstr>Outside Sales</vt:lpstr>
      <vt:lpstr>Vendor Information</vt:lpstr>
      <vt:lpstr>Slide 52</vt:lpstr>
      <vt:lpstr>Slide 53</vt:lpstr>
      <vt:lpstr>Implementation</vt:lpstr>
      <vt:lpstr>Implementation</vt:lpstr>
      <vt:lpstr>Slide 56</vt:lpstr>
      <vt:lpstr>Slide 57</vt:lpstr>
      <vt:lpstr>Slide 58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Yes We Do!</dc:title>
  <dc:creator>debc</dc:creator>
  <cp:lastModifiedBy>debc</cp:lastModifiedBy>
  <cp:revision>114</cp:revision>
  <dcterms:created xsi:type="dcterms:W3CDTF">2017-06-05T16:14:08Z</dcterms:created>
  <dcterms:modified xsi:type="dcterms:W3CDTF">2017-06-06T18:14:07Z</dcterms:modified>
</cp:coreProperties>
</file>